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9" r:id="rId4"/>
    <p:sldId id="258" r:id="rId5"/>
    <p:sldId id="271" r:id="rId6"/>
    <p:sldId id="273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814" autoAdjust="0"/>
    <p:restoredTop sz="95267" autoAdjust="0"/>
  </p:normalViewPr>
  <p:slideViewPr>
    <p:cSldViewPr snapToGrid="0">
      <p:cViewPr varScale="1">
        <p:scale>
          <a:sx n="88" d="100"/>
          <a:sy n="88" d="100"/>
        </p:scale>
        <p:origin x="200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D4E8C-C50C-4A86-8A0D-E1815747A15C}" type="datetimeFigureOut">
              <a:rPr lang="en-CA" smtClean="0"/>
              <a:t>2026-04-13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9AAFC-E7A0-4B86-848E-F4B5196081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7993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79AAFC-E7A0-4B86-848E-F4B519608127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1446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79AAFC-E7A0-4B86-848E-F4B519608127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5108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79AAFC-E7A0-4B86-848E-F4B519608127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8678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C2230-EAA5-86A0-2AE3-37B104D87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84D66E-086B-FE8E-1A1C-7013950029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45D6E1-737B-AF96-DBB5-73D1148C99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C3823-C6F5-4BA9-8848-1997CCDC78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79AAFC-E7A0-4B86-848E-F4B519608127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5269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EC837-D53F-5DBE-A73C-C1D981C89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06158C-2153-01AB-A23A-720DEC649D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0DDC96-FD31-4CAA-B131-82C7E782D1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61B8C6-2331-D92D-E7A3-E0BF6777E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79AAFC-E7A0-4B86-848E-F4B519608127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3391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4B7DD-65B6-5627-538B-597873B02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DA49B2-AB03-805D-37AC-AB97827358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CE3D0E-D5DF-22F1-6514-13963381D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8553D-A3A7-1778-CECD-0E42AC47A2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79AAFC-E7A0-4B86-848E-F4B519608127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3957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20C32-5A9A-6B2B-80B6-6D55921F5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0C4AA0-F323-1413-A329-B7A7A092A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0AB16-F2AB-AD1A-ACCC-ED1130EF5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222F-126C-4CE8-995F-09D8FBE83636}" type="datetime1">
              <a:rPr lang="en-CA" smtClean="0"/>
              <a:t>2026-04-13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BADAD-65C2-185F-8132-D2D801092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B7783-26DF-EC95-A926-E0E7A30B6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919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562E4-8CB2-34CB-C9B3-A0E006F5B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A58781-3F15-4806-F80C-7602A104C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B4992-F427-B5BE-392E-4ED3C1462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41AD-E851-4A86-8E0A-18911F931460}" type="datetime1">
              <a:rPr lang="en-CA" smtClean="0"/>
              <a:t>2026-04-13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46173-FE85-EF5B-7507-EE855A6A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6B7E5-4E7E-4CE1-8B96-89EE02DFA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204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D2D6E3-D85A-24C0-3A4D-3F335484BE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65578C-C4D1-2985-08FB-34F075E0A6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6D2E9-35C7-EFEF-EFFE-77146FFA6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76A50-AD82-4CA2-9824-9159BDEE2FF3}" type="datetime1">
              <a:rPr lang="en-CA" smtClean="0"/>
              <a:t>2026-04-13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40CF2-A37E-6B91-E2E4-3B69FA833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5269D-E001-15BA-B26A-49BDF380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81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3615F-F8D8-390E-8915-064647EBE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28C17-B63C-48AF-6911-2750E5EE9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22C00-DEE8-F43D-4DE5-1526092E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7535-3CE3-469D-85F4-2CDF601D4901}" type="datetime1">
              <a:rPr lang="en-CA" smtClean="0"/>
              <a:t>2026-04-13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FE5F0-56DB-1A3F-41CA-D556EFCFA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573BD-549E-50FF-521A-6C2FAD82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185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050E7-272E-34FB-A610-7469A03D6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9C8FF-4268-7B49-66B8-4888721B0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9E62C-F954-A0BA-BA1E-1408710F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40BB-983E-4D1A-BC20-36B59954A1F1}" type="datetime1">
              <a:rPr lang="en-CA" smtClean="0"/>
              <a:t>2026-04-13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F7DE9-FDF6-06AF-193B-066C83DD8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D390C-D81E-0BC8-27DE-FDE95C7E1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490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C5354-A82A-6894-584B-5D7C2D260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4D637-02DB-3040-3A6A-AE95189150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3CE30-127A-0F2A-B6AB-FC3E5E0D6E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B6410-0165-BB6D-94FF-EE8E5E056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BDC-6602-4406-A3D1-1982AF5A4B82}" type="datetime1">
              <a:rPr lang="en-CA" smtClean="0"/>
              <a:t>2026-04-13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D9F46-2F3A-4AF4-4C64-B1B9D2571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18652-E232-E9BD-D5D4-83B604F9B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28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53710-0766-949E-9228-3D1ADA265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5EE73-9B83-55D6-DCFE-CA2B6612A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2FA430-C22F-875D-9F9D-9B74C229D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929557-43E1-8B69-1077-31B8454F5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189A6C-769F-90D4-42C5-7BCE43A58D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3EB04F-31FB-8C69-E04F-014C9ED7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A61-CB0D-40D7-A5E3-06CF1A1521AB}" type="datetime1">
              <a:rPr lang="en-CA" smtClean="0"/>
              <a:t>2026-04-13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0EEEA2-4E09-D97B-A12C-6B04E2C5F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F53CA5-20C3-5F14-4268-2531D2E1A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5149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F539C-4182-A260-7155-B9FB6FC8D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7E94A3-D439-0B0C-3D25-86003783B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CE31F-6A4C-4DB1-8D12-7DF42A579C08}" type="datetime1">
              <a:rPr lang="en-CA" smtClean="0"/>
              <a:t>2026-04-13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E22476-D774-EDB0-97B9-25958DB44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C1B6C8-CD15-8038-FE4A-DFA462051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397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1420CC-7E6F-017C-9E07-EFC5982FC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FD4C-03E6-4B48-A087-582A12A8C5B2}" type="datetime1">
              <a:rPr lang="en-CA" smtClean="0"/>
              <a:t>2026-04-13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CC4CC9-0E36-4B0B-72A5-77294120C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7D6E9B-A4D9-A644-0167-0F36F5BDC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7870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A65E-71CE-FB47-4783-26595F0DB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9FDA1-F3AA-34E4-3E82-1E76EFB80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1AB0B-24EF-21CA-C646-EFEF6B11F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F558E-D011-F038-9359-7EAC56B37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06B2E-C5FB-4BA3-AE1E-A1637806304A}" type="datetime1">
              <a:rPr lang="en-CA" smtClean="0"/>
              <a:t>2026-04-13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3929BE-AC36-C13D-B0B2-8AEF93F4A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DF0B2-C0D6-F6DD-1AC7-152C92A6B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490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88628-CAC4-C6E1-3893-9457F7CEA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93F322-33EC-B9BB-4375-FD13754638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30A05C-0EC5-1C78-6CAD-E539C33A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13109-498E-F26D-602E-FB6D0D450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8DB7-7129-4CB6-8FD4-E60DBBB09057}" type="datetime1">
              <a:rPr lang="en-CA" smtClean="0"/>
              <a:t>2026-04-13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292D3-21A8-0442-BC25-C00D8360F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0968C7-7E3C-5F52-EEEC-48491E61A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963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3F57A4-05DB-586B-A86E-8DC5FCA46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40AFE-4712-6039-61D4-8C6B71DBE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617B7-2AC0-D075-5537-5EEA057F3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598857-709D-43B5-919E-C2C464C100FB}" type="datetime1">
              <a:rPr lang="en-CA" smtClean="0"/>
              <a:t>2026-04-13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018F5-A678-69D9-2F56-844F214FA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68082-6455-FF53-7FE0-B1F74AA0A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E69DBD-DD00-4B48-AEC4-348EFD0B67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3471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9C5A329-DA56-4A4F-D34F-AA4FDD6D62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0" y="6235520"/>
            <a:ext cx="4328160" cy="46329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DF15816-747F-F60A-2293-38805E17E926}"/>
              </a:ext>
            </a:extLst>
          </p:cNvPr>
          <p:cNvSpPr txBox="1"/>
          <p:nvPr/>
        </p:nvSpPr>
        <p:spPr>
          <a:xfrm>
            <a:off x="1743726" y="1604148"/>
            <a:ext cx="8704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 Presentatio</a:t>
            </a:r>
            <a:r>
              <a:rPr lang="en-CA" sz="20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</a:p>
          <a:p>
            <a:pPr algn="ctr"/>
            <a:r>
              <a:rPr lang="en-CA" sz="4000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Thermal Hall Effect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DA6E4A-C1FE-DC1C-72D7-263C0F79C4C4}"/>
              </a:ext>
            </a:extLst>
          </p:cNvPr>
          <p:cNvSpPr txBox="1"/>
          <p:nvPr/>
        </p:nvSpPr>
        <p:spPr>
          <a:xfrm>
            <a:off x="3716561" y="3097936"/>
            <a:ext cx="47588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By: Saumik Dey Shovan</a:t>
            </a:r>
          </a:p>
          <a:p>
            <a:pPr algn="ctr"/>
            <a:r>
              <a:rPr lang="en-C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Instructor:  </a:t>
            </a:r>
            <a:r>
              <a:rPr lang="en-CA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Peide</a:t>
            </a:r>
            <a:r>
              <a:rPr lang="en-C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(Peter) Ye</a:t>
            </a:r>
          </a:p>
          <a:p>
            <a:pPr algn="ctr"/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C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67BB2F-B2A1-30E3-8770-9E4B1A87D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183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C4146-670F-BE57-08DE-EE9BA266A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C55FFEB-200F-C83D-7280-B4508FE3DE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0" y="6235520"/>
            <a:ext cx="4328160" cy="46329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512B9C-1247-DA1D-1D42-A3B1F0AFE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2</a:t>
            </a:fld>
            <a:endParaRPr lang="en-CA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9AFB5C8-5545-5A97-97D2-8C118ACD3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944" y="1830385"/>
            <a:ext cx="2190750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1CFD84-5BC1-22D7-B269-C431880B8C5C}"/>
              </a:ext>
            </a:extLst>
          </p:cNvPr>
          <p:cNvSpPr txBox="1"/>
          <p:nvPr/>
        </p:nvSpPr>
        <p:spPr>
          <a:xfrm>
            <a:off x="4025054" y="409441"/>
            <a:ext cx="43281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History of Thermal Hall Effect</a:t>
            </a:r>
          </a:p>
          <a:p>
            <a:endParaRPr lang="en-CA" dirty="0"/>
          </a:p>
        </p:txBody>
      </p:sp>
      <p:pic>
        <p:nvPicPr>
          <p:cNvPr id="1028" name="Picture 4" descr="How the Hall Effect Still Reverberates - IEEE Spectrum">
            <a:extLst>
              <a:ext uri="{FF2B5EF4-FFF2-40B4-BE49-F238E27FC236}">
                <a16:creationId xmlns:a16="http://schemas.microsoft.com/office/drawing/2014/main" id="{BFE65E68-23FE-CE8D-3E25-A30C6D8677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831" y="1830385"/>
            <a:ext cx="3075289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2047757B-67AF-EA41-CDFF-C3691C3C4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0710" y="1830386"/>
            <a:ext cx="2190750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C6D07FC-F857-5E39-DE50-6C8CD918BE76}"/>
              </a:ext>
            </a:extLst>
          </p:cNvPr>
          <p:cNvSpPr/>
          <p:nvPr/>
        </p:nvSpPr>
        <p:spPr>
          <a:xfrm>
            <a:off x="9523518" y="1830385"/>
            <a:ext cx="2125133" cy="27908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86546-B752-3C0F-BFA5-388A3D2D18C8}"/>
              </a:ext>
            </a:extLst>
          </p:cNvPr>
          <p:cNvSpPr txBox="1"/>
          <p:nvPr/>
        </p:nvSpPr>
        <p:spPr>
          <a:xfrm>
            <a:off x="1286934" y="4900108"/>
            <a:ext cx="345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Edwin Hall        </a:t>
            </a:r>
            <a:r>
              <a:rPr lang="en-CA" b="1" dirty="0" err="1"/>
              <a:t>Hall</a:t>
            </a:r>
            <a:r>
              <a:rPr lang="en-CA" b="1" dirty="0"/>
              <a:t> Effect </a:t>
            </a:r>
            <a:r>
              <a:rPr lang="en-CA" dirty="0"/>
              <a:t>(1879)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DB36034-FE4F-630D-B001-6F5AD79013C4}"/>
              </a:ext>
            </a:extLst>
          </p:cNvPr>
          <p:cNvSpPr/>
          <p:nvPr/>
        </p:nvSpPr>
        <p:spPr>
          <a:xfrm>
            <a:off x="2506133" y="5019133"/>
            <a:ext cx="228600" cy="1312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6311EE-D05E-9FCA-9764-F211AFBDE976}"/>
              </a:ext>
            </a:extLst>
          </p:cNvPr>
          <p:cNvSpPr txBox="1"/>
          <p:nvPr/>
        </p:nvSpPr>
        <p:spPr>
          <a:xfrm>
            <a:off x="6189134" y="4900108"/>
            <a:ext cx="1676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Augusto Righi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1695A9-85CE-CDD8-9CAF-B17AB4B94A6E}"/>
              </a:ext>
            </a:extLst>
          </p:cNvPr>
          <p:cNvSpPr txBox="1"/>
          <p:nvPr/>
        </p:nvSpPr>
        <p:spPr>
          <a:xfrm>
            <a:off x="9742594" y="4900108"/>
            <a:ext cx="193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Sylvestre Leduc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81864F-3F2B-177B-1B27-6CF2C70F1CDC}"/>
              </a:ext>
            </a:extLst>
          </p:cNvPr>
          <p:cNvSpPr txBox="1"/>
          <p:nvPr/>
        </p:nvSpPr>
        <p:spPr>
          <a:xfrm>
            <a:off x="7373195" y="5573209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Thermal Hall Effect (1887)</a:t>
            </a:r>
            <a:endParaRPr lang="en-CA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A8B1A1C-B225-2457-574C-E6B7A3F26B8C}"/>
              </a:ext>
            </a:extLst>
          </p:cNvPr>
          <p:cNvCxnSpPr>
            <a:cxnSpLocks/>
          </p:cNvCxnSpPr>
          <p:nvPr/>
        </p:nvCxnSpPr>
        <p:spPr>
          <a:xfrm>
            <a:off x="7806265" y="5084774"/>
            <a:ext cx="187706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5200E98-F471-E4D5-7FB4-6DA767784397}"/>
              </a:ext>
            </a:extLst>
          </p:cNvPr>
          <p:cNvCxnSpPr/>
          <p:nvPr/>
        </p:nvCxnSpPr>
        <p:spPr>
          <a:xfrm>
            <a:off x="8729133" y="5084774"/>
            <a:ext cx="0" cy="4439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06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B20DB-F328-4968-5F4E-7D4BEA84D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B0F048E-3707-0EC9-D804-9FEB44C043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0" y="6235520"/>
            <a:ext cx="4328160" cy="46329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B97FF7-AD72-C3DA-6822-164587E58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3</a:t>
            </a:fld>
            <a:endParaRPr lang="en-C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D0AA46-CC7C-C447-041C-A81CDEEDAF0C}"/>
              </a:ext>
            </a:extLst>
          </p:cNvPr>
          <p:cNvSpPr txBox="1"/>
          <p:nvPr/>
        </p:nvSpPr>
        <p:spPr>
          <a:xfrm>
            <a:off x="3613150" y="314887"/>
            <a:ext cx="49657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Hall Effect and Thermal Hall Effect</a:t>
            </a:r>
          </a:p>
          <a:p>
            <a:endParaRPr lang="en-CA" dirty="0"/>
          </a:p>
        </p:txBody>
      </p:sp>
      <p:pic>
        <p:nvPicPr>
          <p:cNvPr id="14" name="Picture 6">
            <a:extLst>
              <a:ext uri="{FF2B5EF4-FFF2-40B4-BE49-F238E27FC236}">
                <a16:creationId xmlns:a16="http://schemas.microsoft.com/office/drawing/2014/main" id="{A5CBD177-959B-3728-9065-1EB2C155F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966" y="979056"/>
            <a:ext cx="7137400" cy="27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6F31D05-8F41-C6E3-49B6-8989298A7B12}"/>
              </a:ext>
            </a:extLst>
          </p:cNvPr>
          <p:cNvSpPr txBox="1"/>
          <p:nvPr/>
        </p:nvSpPr>
        <p:spPr>
          <a:xfrm>
            <a:off x="974562" y="866789"/>
            <a:ext cx="3699040" cy="2045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CA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Hall effect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Lorentz Force Deflection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Surface Charge Accumulation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Hall Field 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5B6BDE-A0FA-C433-BFA7-19EBEFE05361}"/>
              </a:ext>
            </a:extLst>
          </p:cNvPr>
          <p:cNvSpPr txBox="1"/>
          <p:nvPr/>
        </p:nvSpPr>
        <p:spPr>
          <a:xfrm>
            <a:off x="974562" y="3113127"/>
            <a:ext cx="6874040" cy="3122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CA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Thermal Hall effect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Heat can bend sideways under a magnetic field 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metals, electrons carry heat and bend easily. 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insulators</a:t>
            </a: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heat is carried by phonons or magnons. 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Quantum effects like the Berry phase can make it curve, 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Cause is not always obvious</a:t>
            </a: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3713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52DA4-43CD-D901-20E6-16E237F8D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986458E-8D88-3D15-7FC2-A60CD7B557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0" y="6235520"/>
            <a:ext cx="4328160" cy="4632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F345F43-4A06-74AB-CD89-9A1A5CF55436}"/>
              </a:ext>
            </a:extLst>
          </p:cNvPr>
          <p:cNvSpPr txBox="1"/>
          <p:nvPr/>
        </p:nvSpPr>
        <p:spPr>
          <a:xfrm>
            <a:off x="803754" y="208867"/>
            <a:ext cx="10584492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CA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Microscopic Mechanisms (Phonon Hall Effect)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86D5BC-6B55-C180-E599-7A2C3702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4</a:t>
            </a:fld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7B9D05-1C5F-098A-521E-BA3CE93F35CA}"/>
              </a:ext>
            </a:extLst>
          </p:cNvPr>
          <p:cNvSpPr txBox="1"/>
          <p:nvPr/>
        </p:nvSpPr>
        <p:spPr>
          <a:xfrm>
            <a:off x="431800" y="1452799"/>
            <a:ext cx="60452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Magnetic fields induce a transverse temperature gradient via the Phonon Hall Effect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setup demonstrates the effect in Terbium Gallium Garnet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Charge-neutral phonons exhibit spin-orbit coupling in certain materials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Skew scattering causes phonons to deflect sideways during heat transport</a:t>
            </a:r>
          </a:p>
          <a:p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565E0B-A27B-9C4D-8DA9-6E1E7573C1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2344" y="1104334"/>
            <a:ext cx="4524456" cy="350576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B8D46A6-E75B-97F6-53ED-58CF77517953}"/>
              </a:ext>
            </a:extLst>
          </p:cNvPr>
          <p:cNvSpPr txBox="1"/>
          <p:nvPr/>
        </p:nvSpPr>
        <p:spPr>
          <a:xfrm>
            <a:off x="7048500" y="5113893"/>
            <a:ext cx="45244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b="1" i="0" dirty="0">
                <a:solidFill>
                  <a:srgbClr val="0A0A0A"/>
                </a:solidFill>
                <a:effectLst/>
                <a:latin typeface="Google Sans"/>
              </a:rPr>
              <a:t>C. Strohm,  </a:t>
            </a:r>
            <a:r>
              <a:rPr lang="en-CA" b="1" i="1" dirty="0">
                <a:solidFill>
                  <a:srgbClr val="0A0A0A"/>
                </a:solidFill>
                <a:effectLst/>
                <a:latin typeface="Google Sans"/>
              </a:rPr>
              <a:t>Phys. Rev. Lett.</a:t>
            </a:r>
            <a:r>
              <a:rPr lang="en-CA" b="1" i="0" dirty="0">
                <a:solidFill>
                  <a:srgbClr val="0A0A0A"/>
                </a:solidFill>
                <a:effectLst/>
                <a:latin typeface="Google Sans"/>
              </a:rPr>
              <a:t> 95, 155901 (2005)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4316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C5A2A-D96D-8A14-E6ED-AA777DDC7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851B55B-65D6-8E04-FD98-9905E7FA34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0" y="6235520"/>
            <a:ext cx="4328160" cy="4632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906E582-9A2F-3974-D9D1-E4C7ADEA1ACB}"/>
              </a:ext>
            </a:extLst>
          </p:cNvPr>
          <p:cNvSpPr txBox="1"/>
          <p:nvPr/>
        </p:nvSpPr>
        <p:spPr>
          <a:xfrm>
            <a:off x="803754" y="172663"/>
            <a:ext cx="10584492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CA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Magnon Thermal Hall Effect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98CFE3-2090-8EF9-7904-B23ABCA5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5</a:t>
            </a:fld>
            <a:endParaRPr lang="en-CA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BF9490E-A037-128D-0C35-62915FB31C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057583"/>
              </p:ext>
            </p:extLst>
          </p:nvPr>
        </p:nvGraphicFramePr>
        <p:xfrm>
          <a:off x="540220" y="1763966"/>
          <a:ext cx="7112000" cy="340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000">
                  <a:extLst>
                    <a:ext uri="{9D8B030D-6E8A-4147-A177-3AD203B41FA5}">
                      <a16:colId xmlns:a16="http://schemas.microsoft.com/office/drawing/2014/main" val="2693973597"/>
                    </a:ext>
                  </a:extLst>
                </a:gridCol>
                <a:gridCol w="3556000">
                  <a:extLst>
                    <a:ext uri="{9D8B030D-6E8A-4147-A177-3AD203B41FA5}">
                      <a16:colId xmlns:a16="http://schemas.microsoft.com/office/drawing/2014/main" val="2257848870"/>
                    </a:ext>
                  </a:extLst>
                </a:gridCol>
              </a:tblGrid>
              <a:tr h="567267">
                <a:tc>
                  <a:txBody>
                    <a:bodyPr/>
                    <a:lstStyle/>
                    <a:p>
                      <a:pPr algn="ctr"/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88536282"/>
                  </a:ext>
                </a:extLst>
              </a:tr>
              <a:tr h="567267">
                <a:tc>
                  <a:txBody>
                    <a:bodyPr/>
                    <a:lstStyle/>
                    <a:p>
                      <a:pPr algn="ctr"/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174960693"/>
                  </a:ext>
                </a:extLst>
              </a:tr>
              <a:tr h="567267">
                <a:tc>
                  <a:txBody>
                    <a:bodyPr/>
                    <a:lstStyle/>
                    <a:p>
                      <a:pPr algn="ctr"/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619103"/>
                  </a:ext>
                </a:extLst>
              </a:tr>
              <a:tr h="567267">
                <a:tc>
                  <a:txBody>
                    <a:bodyPr/>
                    <a:lstStyle/>
                    <a:p>
                      <a:pPr algn="ctr"/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2000" b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638879369"/>
                  </a:ext>
                </a:extLst>
              </a:tr>
              <a:tr h="567267">
                <a:tc>
                  <a:txBody>
                    <a:bodyPr/>
                    <a:lstStyle/>
                    <a:p>
                      <a:pPr algn="ctr"/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526941277"/>
                  </a:ext>
                </a:extLst>
              </a:tr>
              <a:tr h="567267">
                <a:tc>
                  <a:txBody>
                    <a:bodyPr/>
                    <a:lstStyle/>
                    <a:p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CA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pattFill prst="dkVert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254005780"/>
                  </a:ext>
                </a:extLst>
              </a:tr>
            </a:tbl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507C723F-65D7-8596-FD7A-7EEDB41DD099}"/>
              </a:ext>
            </a:extLst>
          </p:cNvPr>
          <p:cNvGrpSpPr/>
          <p:nvPr/>
        </p:nvGrpSpPr>
        <p:grpSpPr>
          <a:xfrm>
            <a:off x="4511857" y="1531652"/>
            <a:ext cx="4692180" cy="3021268"/>
            <a:chOff x="3270720" y="1125991"/>
            <a:chExt cx="5573438" cy="358570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7CA9AD8-E2C0-B353-C575-3CE225A2F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70720" y="1125991"/>
              <a:ext cx="5573438" cy="3585709"/>
            </a:xfrm>
            <a:prstGeom prst="rect">
              <a:avLst/>
            </a:prstGeom>
          </p:spPr>
        </p:pic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42622A4-BCA8-D227-3798-A5923D4DD12F}"/>
                </a:ext>
              </a:extLst>
            </p:cNvPr>
            <p:cNvSpPr/>
            <p:nvPr/>
          </p:nvSpPr>
          <p:spPr>
            <a:xfrm>
              <a:off x="4439120" y="1536700"/>
              <a:ext cx="863600" cy="889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6896910-178C-5D0D-5D9D-4E094FA88371}"/>
              </a:ext>
            </a:extLst>
          </p:cNvPr>
          <p:cNvSpPr txBox="1"/>
          <p:nvPr/>
        </p:nvSpPr>
        <p:spPr>
          <a:xfrm>
            <a:off x="289585" y="927357"/>
            <a:ext cx="4849966" cy="5122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Heat is carried by magnetic waves (Magnons)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CA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Skyrmion</a:t>
            </a: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acts like a tiny magnetic whirlpool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Magnons get a sideways push while passing through it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comes from a complex internal magnetic force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Unlike phonons, behavior is nonlinear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Exhibits a sharp, sudden change in response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5897C1C-086C-185B-B416-37D912F3858F}"/>
              </a:ext>
            </a:extLst>
          </p:cNvPr>
          <p:cNvGrpSpPr/>
          <p:nvPr/>
        </p:nvGrpSpPr>
        <p:grpSpPr>
          <a:xfrm>
            <a:off x="9065320" y="1536700"/>
            <a:ext cx="3126680" cy="2778309"/>
            <a:chOff x="8748447" y="1555505"/>
            <a:chExt cx="3126680" cy="277830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0617810-9FD7-CA9B-7F92-9A4160783F2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820620" y="1933391"/>
              <a:ext cx="3054507" cy="2400423"/>
            </a:xfrm>
            <a:prstGeom prst="rect">
              <a:avLst/>
            </a:prstGeom>
          </p:spPr>
        </p:pic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2C54E56-103F-020F-B015-32B366156343}"/>
                </a:ext>
              </a:extLst>
            </p:cNvPr>
            <p:cNvSpPr/>
            <p:nvPr/>
          </p:nvSpPr>
          <p:spPr>
            <a:xfrm>
              <a:off x="8748447" y="1555505"/>
              <a:ext cx="687192" cy="889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F3B33BA-5F9E-FE53-09ED-05C5BD215121}"/>
              </a:ext>
            </a:extLst>
          </p:cNvPr>
          <p:cNvSpPr txBox="1"/>
          <p:nvPr/>
        </p:nvSpPr>
        <p:spPr>
          <a:xfrm>
            <a:off x="6552651" y="4561474"/>
            <a:ext cx="82241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/>
              <a:t>H. Takeda et al., </a:t>
            </a:r>
            <a:r>
              <a:rPr lang="en-CA" i="1" dirty="0"/>
              <a:t>Nat. Commun.</a:t>
            </a:r>
            <a:r>
              <a:rPr lang="en-CA" dirty="0"/>
              <a:t> </a:t>
            </a:r>
            <a:r>
              <a:rPr lang="en-CA" b="1" dirty="0"/>
              <a:t>15</a:t>
            </a:r>
            <a:r>
              <a:rPr lang="en-CA" dirty="0"/>
              <a:t>, 566 (2024). </a:t>
            </a:r>
          </a:p>
        </p:txBody>
      </p:sp>
    </p:spTree>
    <p:extLst>
      <p:ext uri="{BB962C8B-B14F-4D97-AF65-F5344CB8AC3E}">
        <p14:creationId xmlns:p14="http://schemas.microsoft.com/office/powerpoint/2010/main" val="3846811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88F2D-DC06-8D66-366A-8664E9AE8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9A0FF36-3F7E-D437-DB96-D7561E1870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0" y="6235520"/>
            <a:ext cx="4328160" cy="4632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D161CE6-75EB-B9FD-97DC-2BFB18462A44}"/>
              </a:ext>
            </a:extLst>
          </p:cNvPr>
          <p:cNvSpPr txBox="1"/>
          <p:nvPr/>
        </p:nvSpPr>
        <p:spPr>
          <a:xfrm>
            <a:off x="803754" y="742419"/>
            <a:ext cx="10584492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Impact of Thermal Hall Effect Research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E441FD-C3C6-4E94-9086-21471B79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6</a:t>
            </a:fld>
            <a:endParaRPr lang="en-C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738635-E3DD-D46C-2A49-7A7351111BC3}"/>
              </a:ext>
            </a:extLst>
          </p:cNvPr>
          <p:cNvSpPr txBox="1"/>
          <p:nvPr/>
        </p:nvSpPr>
        <p:spPr>
          <a:xfrm>
            <a:off x="2908300" y="2167116"/>
            <a:ext cx="63754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Understanding Quantum Heat Transport Mechanisms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Studying Topological Materials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Enabling Directional Heat Control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Thermal Management in Nanoelectronics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163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3B4A0-1383-2017-FFAC-294430167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92F3320-E885-747B-A673-04BA7198E7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0" y="6235520"/>
            <a:ext cx="4328160" cy="4632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2EFEFB4-3E5F-6BFA-A19A-03FB0EC26328}"/>
              </a:ext>
            </a:extLst>
          </p:cNvPr>
          <p:cNvSpPr txBox="1"/>
          <p:nvPr/>
        </p:nvSpPr>
        <p:spPr>
          <a:xfrm>
            <a:off x="5086350" y="3013501"/>
            <a:ext cx="2019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800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10A6BB-A11E-FC3F-E14B-135BD22C0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9DBD-DD00-4B48-AEC4-348EFD0B67D1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0827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2391</TotalTime>
  <Words>271</Words>
  <Application>Microsoft Office PowerPoint</Application>
  <PresentationFormat>Widescreen</PresentationFormat>
  <Paragraphs>53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Saumik Shovan</dc:creator>
  <cp:lastModifiedBy>Saumik dey Shovan</cp:lastModifiedBy>
  <cp:revision>76</cp:revision>
  <dcterms:created xsi:type="dcterms:W3CDTF">2025-11-03T03:27:27Z</dcterms:created>
  <dcterms:modified xsi:type="dcterms:W3CDTF">2026-04-13T12:20:05Z</dcterms:modified>
</cp:coreProperties>
</file>